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33"/>
  </p:notesMasterIdLst>
  <p:sldIdLst>
    <p:sldId id="256" r:id="rId2"/>
    <p:sldId id="292" r:id="rId3"/>
    <p:sldId id="283" r:id="rId4"/>
    <p:sldId id="282" r:id="rId5"/>
    <p:sldId id="281" r:id="rId6"/>
    <p:sldId id="285" r:id="rId7"/>
    <p:sldId id="284" r:id="rId8"/>
    <p:sldId id="286" r:id="rId9"/>
    <p:sldId id="278" r:id="rId10"/>
    <p:sldId id="257" r:id="rId11"/>
    <p:sldId id="266" r:id="rId12"/>
    <p:sldId id="269" r:id="rId13"/>
    <p:sldId id="268" r:id="rId14"/>
    <p:sldId id="272" r:id="rId15"/>
    <p:sldId id="263" r:id="rId16"/>
    <p:sldId id="273" r:id="rId17"/>
    <p:sldId id="274" r:id="rId18"/>
    <p:sldId id="289" r:id="rId19"/>
    <p:sldId id="258" r:id="rId20"/>
    <p:sldId id="271" r:id="rId21"/>
    <p:sldId id="264" r:id="rId22"/>
    <p:sldId id="259" r:id="rId23"/>
    <p:sldId id="260" r:id="rId24"/>
    <p:sldId id="277" r:id="rId25"/>
    <p:sldId id="261" r:id="rId26"/>
    <p:sldId id="262" r:id="rId27"/>
    <p:sldId id="294" r:id="rId28"/>
    <p:sldId id="290" r:id="rId29"/>
    <p:sldId id="276" r:id="rId30"/>
    <p:sldId id="296" r:id="rId31"/>
    <p:sldId id="28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0C77F-B0B5-4723-AB7A-00B4D6DF5897}" type="datetimeFigureOut">
              <a:rPr lang="en-US" smtClean="0"/>
              <a:t>10/19/2015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2A71D-8DD6-4FFB-B21A-1CCD24A5C667}" type="slidenum">
              <a:rPr lang="en-US" smtClean="0"/>
              <a:t>‹#›</a:t>
            </a:fld>
            <a:endParaRPr lang="en-US"/>
          </a:p>
        </p:txBody>
      </p:sp>
    </p:spTree>
    <p:extLst>
      <p:ext uri="{BB962C8B-B14F-4D97-AF65-F5344CB8AC3E}">
        <p14:creationId xmlns:p14="http://schemas.microsoft.com/office/powerpoint/2010/main" val="80584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IviDA-2DLU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kern="1200" dirty="0" smtClean="0">
                <a:solidFill>
                  <a:schemeClr val="tx1"/>
                </a:solidFill>
                <a:effectLst/>
                <a:latin typeface="+mn-lt"/>
                <a:ea typeface="+mn-ea"/>
                <a:cs typeface="+mn-cs"/>
                <a:hlinkClick r:id="rId3"/>
              </a:rPr>
              <a:t>http://www.youtube.com/watch?v=IviDA-2DLUM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A2A71D-8DD6-4FFB-B21A-1CCD24A5C667}" type="slidenum">
              <a:rPr lang="en-US" smtClean="0"/>
              <a:t>6</a:t>
            </a:fld>
            <a:endParaRPr lang="en-US"/>
          </a:p>
        </p:txBody>
      </p:sp>
    </p:spTree>
    <p:extLst>
      <p:ext uri="{BB962C8B-B14F-4D97-AF65-F5344CB8AC3E}">
        <p14:creationId xmlns:p14="http://schemas.microsoft.com/office/powerpoint/2010/main" val="77653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fld id="{000DF6FA-1343-4CC2-8007-2163AB952E01}" type="datetime1">
              <a:rPr lang="en-US"/>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8F790E-D260-40B6-A118-5A886AFF537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6BC3597-550D-47F5-87B0-C1845F1710F3}" type="datetime1">
              <a:rPr lang="en-US"/>
              <a:pPr/>
              <a:t>10/19/2015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C2D834-4B93-44A5-B080-6CAE38CCA8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42BF839A-6FA4-422D-80D0-9A556AE24E89}" type="datetime1">
              <a:rPr lang="en-US"/>
              <a:pPr/>
              <a:t>10/19/2015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fld id="{1684DC2D-B8DB-4648-BF99-5FD8B13CAB5B}" type="datetime1">
              <a:rPr lang="en-US"/>
              <a:pPr/>
              <a:t>10/19/2015</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fld id="{B958435C-E060-4D27-88B4-521771DAFBE7}" type="datetime1">
              <a:rPr lang="en-US"/>
              <a:pPr/>
              <a:t>10/19/2015</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4AFF4E3B-C91B-4831-993F-703A2AE1433B}" type="datetime1">
              <a:rPr lang="en-US"/>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AD8493-74E0-4107-B565-4989FD9C06D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93B1EC17-FD9E-490D-9D46-6BC8715FFC29}" type="datetime1">
              <a:rPr lang="en-US"/>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2A6FE4-7EDD-4B3F-966C-289E2FFE680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38E755B9-E983-4C64-BBF4-44AA0900D750}" type="datetime1">
              <a:rPr lang="en-US"/>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6E1C6A-47FD-4E9F-BBFE-B9C1D95DCBB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041B0FD4-613B-4482-98BF-E924D3E98124}" type="datetime1">
              <a:rPr lang="en-US"/>
              <a:pPr/>
              <a:t>10/19/2015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0BCDE4-7B5A-486A-9746-892E5BD01677}" type="datetime1">
              <a:rPr lang="en-US"/>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E24375-AD89-471B-B2E3-5B0F44C540B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09F867AA-DBD8-4AE2-8646-DB6982088930}" type="datetime1">
              <a:rPr lang="en-US"/>
              <a:pPr/>
              <a:t>10/19/2015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0B2615-BBD4-4B2E-83B7-A6E27AB5CA0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2"/>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3"/>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fld id="{664B7859-14A0-4D80-B27F-BFC3637DE9FF}" type="datetime1">
              <a:rPr lang="en-US"/>
              <a:pPr/>
              <a:t>10/19/2015</a:t>
            </a:fld>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fld id="{D3F88CC9-C21E-409C-8E5A-2543CCF1C3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A9293C4E-AF4A-4BDF-9625-FE9CBE2BF6A8}" type="datetime1">
              <a:rPr lang="en-US"/>
              <a:pPr/>
              <a:t>10/19/2015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4CFCBCF-11AE-43FC-8C72-F14B417FCF3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FEDCBE3-8BDF-4A5C-9ABD-F8F5F9730B9A}" type="datetime1">
              <a:rPr lang="en-US"/>
              <a:pPr/>
              <a:t>10/19/2015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84BF0B-6D41-4790-B83E-D101EE0FEC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F44F00-932D-4E03-8D9A-C060578CD126}" type="datetime1">
              <a:rPr lang="en-US"/>
              <a:pPr/>
              <a:t>10/19/2015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8F51EB-098A-450B-9CAF-540AFE95F0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latin typeface="Century Gothic" charset="0"/>
              </a:defRPr>
            </a:lvl1pPr>
          </a:lstStyle>
          <a:p>
            <a:fld id="{28783FFA-E37E-4386-8FCA-0DEFBB70683F}" type="datetime1">
              <a:rPr lang="en-US"/>
              <a:pPr/>
              <a:t>10/19/2015</a:t>
            </a:fld>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latin typeface="Century Gothic" charset="0"/>
              </a:defRPr>
            </a:lvl1pPr>
          </a:lstStyle>
          <a:p>
            <a:fld id="{6F733D51-64C3-4A9A-B04C-0678B4BABC22}" type="slidenum">
              <a:rPr lang="en-US"/>
              <a:pPr/>
              <a:t>‹#›</a:t>
            </a:fld>
            <a:endParaRPr lang="en-US"/>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97" r:id="rId3"/>
    <p:sldLayoutId id="2147483789" r:id="rId4"/>
    <p:sldLayoutId id="2147483790" r:id="rId5"/>
    <p:sldLayoutId id="2147483798" r:id="rId6"/>
    <p:sldLayoutId id="2147483791" r:id="rId7"/>
    <p:sldLayoutId id="2147483792" r:id="rId8"/>
    <p:sldLayoutId id="2147483793" r:id="rId9"/>
    <p:sldLayoutId id="2147483794" r:id="rId10"/>
    <p:sldLayoutId id="2147483799" r:id="rId11"/>
    <p:sldLayoutId id="2147483800" r:id="rId12"/>
    <p:sldLayoutId id="2147483801" r:id="rId13"/>
    <p:sldLayoutId id="2147483795" r:id="rId14"/>
    <p:sldLayoutId id="2147483796" r:id="rId15"/>
  </p:sldLayoutIdLst>
  <p:txStyles>
    <p:titleStyle>
      <a:lvl1pPr algn="l" rtl="0" eaLnBrk="0" fontAlgn="base" hangingPunct="0">
        <a:spcBef>
          <a:spcPct val="0"/>
        </a:spcBef>
        <a:spcAft>
          <a:spcPct val="0"/>
        </a:spcAft>
        <a:defRPr sz="36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Font typeface="Wingdings 2" charset="2"/>
        <a:buChar char=""/>
        <a:defRPr sz="20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51640B"/>
        </a:buClr>
        <a:buFont typeface="Wingdings 2" charset="2"/>
        <a:buChar char=""/>
        <a:defRPr kern="1200">
          <a:solidFill>
            <a:srgbClr val="595959"/>
          </a:solidFill>
          <a:latin typeface="+mn-lt"/>
          <a:ea typeface="ＭＳ Ｐゴシック" charset="-128"/>
          <a:cs typeface="+mn-cs"/>
        </a:defRPr>
      </a:lvl2pPr>
      <a:lvl3pPr marL="1035050" indent="-349250" algn="l" rtl="0" eaLnBrk="0" fontAlgn="base" hangingPunct="0">
        <a:spcBef>
          <a:spcPts val="600"/>
        </a:spcBef>
        <a:spcAft>
          <a:spcPct val="0"/>
        </a:spcAft>
        <a:buClr>
          <a:schemeClr val="accent1"/>
        </a:buClr>
        <a:buFont typeface="Wingdings 2" charset="2"/>
        <a:buChar char=""/>
        <a:defRPr kern="1200">
          <a:solidFill>
            <a:srgbClr val="595959"/>
          </a:solidFill>
          <a:latin typeface="+mn-lt"/>
          <a:ea typeface="ＭＳ Ｐゴシック" charset="-128"/>
          <a:cs typeface="+mn-cs"/>
        </a:defRPr>
      </a:lvl3pPr>
      <a:lvl4pPr marL="1371600" indent="-336550" algn="l" rtl="0" eaLnBrk="0" fontAlgn="base" hangingPunct="0">
        <a:spcBef>
          <a:spcPts val="600"/>
        </a:spcBef>
        <a:spcAft>
          <a:spcPct val="0"/>
        </a:spcAft>
        <a:buClr>
          <a:srgbClr val="51640B"/>
        </a:buClr>
        <a:buFont typeface="Wingdings 2" charset="2"/>
        <a:buChar char=""/>
        <a:defRPr kern="1200">
          <a:solidFill>
            <a:srgbClr val="595959"/>
          </a:solidFill>
          <a:latin typeface="+mn-lt"/>
          <a:ea typeface="ＭＳ Ｐゴシック" charset="-128"/>
          <a:cs typeface="+mn-cs"/>
        </a:defRPr>
      </a:lvl4pPr>
      <a:lvl5pPr marL="1720850" indent="-349250" algn="l" rtl="0" eaLnBrk="0" fontAlgn="base" hangingPunct="0">
        <a:spcBef>
          <a:spcPts val="600"/>
        </a:spcBef>
        <a:spcAft>
          <a:spcPct val="0"/>
        </a:spcAft>
        <a:buClr>
          <a:schemeClr val="accent1"/>
        </a:buClr>
        <a:buFont typeface="Wingdings 2" charset="2"/>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vimeo.com/543815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topics.nytimes.com/top/news/international/countriesandterritories/uganda/index.html?inline=nyt-ge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30" y="186496"/>
            <a:ext cx="8915400" cy="955675"/>
          </a:xfrm>
        </p:spPr>
        <p:txBody>
          <a:bodyPr>
            <a:normAutofit/>
          </a:bodyPr>
          <a:lstStyle/>
          <a:p>
            <a:pPr eaLnBrk="1" hangingPunct="1"/>
            <a:r>
              <a:rPr lang="en-US" sz="4800" dirty="0" smtClean="0">
                <a:latin typeface="Apple Casual" charset="0"/>
              </a:rPr>
              <a:t>Science Starter</a:t>
            </a:r>
            <a:endParaRPr lang="en-US" sz="3500" dirty="0" smtClean="0">
              <a:latin typeface="Apple Casual" charset="0"/>
            </a:endParaRPr>
          </a:p>
        </p:txBody>
      </p:sp>
      <p:sp>
        <p:nvSpPr>
          <p:cNvPr id="3" name="Subtitle 2"/>
          <p:cNvSpPr>
            <a:spLocks noGrp="1"/>
          </p:cNvSpPr>
          <p:nvPr>
            <p:ph type="subTitle" idx="1"/>
          </p:nvPr>
        </p:nvSpPr>
        <p:spPr>
          <a:xfrm>
            <a:off x="0" y="1142171"/>
            <a:ext cx="5918271" cy="5506602"/>
          </a:xfrm>
        </p:spPr>
        <p:txBody>
          <a:bodyPr>
            <a:noAutofit/>
          </a:bodyPr>
          <a:lstStyle/>
          <a:p>
            <a:r>
              <a:rPr lang="en-US" sz="3200" b="1" dirty="0" smtClean="0">
                <a:solidFill>
                  <a:srgbClr val="595959"/>
                </a:solidFill>
                <a:ea typeface="ＭＳ Ｐゴシック" charset="-128"/>
              </a:rPr>
              <a:t>Imagine you lived in this house on the edge of a cliff</a:t>
            </a:r>
          </a:p>
          <a:p>
            <a:pPr marL="457200" indent="-457200">
              <a:buAutoNum type="arabicParenR"/>
            </a:pPr>
            <a:r>
              <a:rPr lang="en-US" sz="3200" b="1" dirty="0" smtClean="0">
                <a:solidFill>
                  <a:srgbClr val="595959"/>
                </a:solidFill>
                <a:ea typeface="ＭＳ Ｐゴシック" charset="-128"/>
              </a:rPr>
              <a:t>What would some concerns be about living there? </a:t>
            </a:r>
          </a:p>
          <a:p>
            <a:pPr marL="457200" indent="-457200">
              <a:buAutoNum type="arabicParenR"/>
            </a:pPr>
            <a:r>
              <a:rPr lang="en-US" sz="3200" b="1" dirty="0" smtClean="0">
                <a:solidFill>
                  <a:srgbClr val="595959"/>
                </a:solidFill>
                <a:ea typeface="ＭＳ Ｐゴシック" charset="-128"/>
              </a:rPr>
              <a:t>What potential dangers might you face? Explain how these dangers may occur. </a:t>
            </a:r>
            <a:endParaRPr lang="en-US" sz="3200" dirty="0" smtClean="0">
              <a:solidFill>
                <a:srgbClr val="595959"/>
              </a:solidFill>
              <a:ea typeface="ＭＳ Ｐゴシック" charset="-128"/>
            </a:endParaRPr>
          </a:p>
        </p:txBody>
      </p:sp>
      <p:pic>
        <p:nvPicPr>
          <p:cNvPr id="1028" name="Picture 4" descr="http://t2.gstatic.com/images?q=tbn:ANd9GcQgjeI6NtDwFAZndgG3Z82bH9bD7A63FGLDHv8683hb2vQqHQ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71" y="1705971"/>
            <a:ext cx="3119959" cy="46884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160936" y="1705971"/>
            <a:ext cx="2817887" cy="123870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30188" y="705496"/>
            <a:ext cx="8913812" cy="914400"/>
          </a:xfrm>
        </p:spPr>
        <p:txBody>
          <a:bodyPr/>
          <a:lstStyle/>
          <a:p>
            <a:pPr eaLnBrk="1" hangingPunct="1"/>
            <a:r>
              <a:rPr lang="en-US" sz="4800" dirty="0" smtClean="0">
                <a:latin typeface="Apple Casual" charset="0"/>
              </a:rPr>
              <a:t>What is Erosion?</a:t>
            </a:r>
          </a:p>
        </p:txBody>
      </p:sp>
      <p:sp>
        <p:nvSpPr>
          <p:cNvPr id="19459" name="Content Placeholder 2"/>
          <p:cNvSpPr>
            <a:spLocks noGrp="1"/>
          </p:cNvSpPr>
          <p:nvPr>
            <p:ph idx="1"/>
          </p:nvPr>
        </p:nvSpPr>
        <p:spPr>
          <a:xfrm>
            <a:off x="0" y="2107769"/>
            <a:ext cx="9267985" cy="4158094"/>
          </a:xfrm>
        </p:spPr>
        <p:txBody>
          <a:bodyPr/>
          <a:lstStyle/>
          <a:p>
            <a:pPr eaLnBrk="1" hangingPunct="1"/>
            <a:r>
              <a:rPr lang="en-US" sz="3200" dirty="0" smtClean="0"/>
              <a:t>The transportation of material by wind, water, ice, or gravity on the Earth’s surface.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130" y="3219251"/>
            <a:ext cx="5023130" cy="337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68607"/>
            <a:ext cx="9144000" cy="1274763"/>
          </a:xfrm>
        </p:spPr>
        <p:txBody>
          <a:bodyPr/>
          <a:lstStyle/>
          <a:p>
            <a:pPr eaLnBrk="1" hangingPunct="1"/>
            <a:r>
              <a:rPr lang="en-US" dirty="0" smtClean="0">
                <a:latin typeface="Apple Casual" charset="0"/>
              </a:rPr>
              <a:t>How does erosion differ from weathering?</a:t>
            </a:r>
          </a:p>
        </p:txBody>
      </p:sp>
      <p:sp>
        <p:nvSpPr>
          <p:cNvPr id="20483" name="Content Placeholder 2"/>
          <p:cNvSpPr>
            <a:spLocks noGrp="1"/>
          </p:cNvSpPr>
          <p:nvPr>
            <p:ph idx="1"/>
          </p:nvPr>
        </p:nvSpPr>
        <p:spPr>
          <a:xfrm>
            <a:off x="0" y="1599276"/>
            <a:ext cx="4995081" cy="5258724"/>
          </a:xfrm>
        </p:spPr>
        <p:txBody>
          <a:bodyPr/>
          <a:lstStyle/>
          <a:p>
            <a:pPr eaLnBrk="1" hangingPunct="1"/>
            <a:r>
              <a:rPr lang="en-US" sz="3200" dirty="0" smtClean="0"/>
              <a:t>Weathering </a:t>
            </a:r>
            <a:r>
              <a:rPr lang="en-US" sz="3200" u="sng" dirty="0" smtClean="0"/>
              <a:t>BREAKS DOWN </a:t>
            </a:r>
            <a:r>
              <a:rPr lang="en-US" sz="3200" dirty="0" smtClean="0"/>
              <a:t>the Earth’s material into sediments.</a:t>
            </a:r>
          </a:p>
          <a:p>
            <a:pPr eaLnBrk="1" hangingPunct="1"/>
            <a:r>
              <a:rPr lang="en-US" sz="3200" dirty="0"/>
              <a:t>E</a:t>
            </a:r>
            <a:r>
              <a:rPr lang="en-US" sz="3200" dirty="0" smtClean="0"/>
              <a:t>rosion </a:t>
            </a:r>
            <a:r>
              <a:rPr lang="en-US" sz="3200" u="sng" dirty="0" smtClean="0"/>
              <a:t>TRANSPORTS</a:t>
            </a:r>
            <a:r>
              <a:rPr lang="en-US" sz="3200" dirty="0" smtClean="0"/>
              <a:t> the sediments to a new location.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913" y="2006233"/>
            <a:ext cx="3411244" cy="339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t1.gstatic.com/images?q=tbn:ANd9GcSi42eCEBaIPJDI1xYmS7GoDGSeew94cCQ7aJsUPLjgQIRvJH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456" y="4401519"/>
            <a:ext cx="3645838" cy="2187504"/>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0" y="250493"/>
            <a:ext cx="9144000" cy="1260475"/>
          </a:xfrm>
        </p:spPr>
        <p:txBody>
          <a:bodyPr/>
          <a:lstStyle/>
          <a:p>
            <a:pPr eaLnBrk="1" hangingPunct="1"/>
            <a:r>
              <a:rPr lang="en-US" dirty="0" smtClean="0">
                <a:latin typeface="Apple Casual" charset="0"/>
              </a:rPr>
              <a:t>After the material is eroded, where does it go?</a:t>
            </a:r>
          </a:p>
        </p:txBody>
      </p:sp>
      <p:sp>
        <p:nvSpPr>
          <p:cNvPr id="21507" name="Content Placeholder 2"/>
          <p:cNvSpPr>
            <a:spLocks noGrp="1"/>
          </p:cNvSpPr>
          <p:nvPr>
            <p:ph idx="1"/>
          </p:nvPr>
        </p:nvSpPr>
        <p:spPr>
          <a:xfrm>
            <a:off x="1" y="1484750"/>
            <a:ext cx="9021169" cy="5557495"/>
          </a:xfrm>
        </p:spPr>
        <p:txBody>
          <a:bodyPr/>
          <a:lstStyle/>
          <a:p>
            <a:pPr eaLnBrk="1" hangingPunct="1"/>
            <a:r>
              <a:rPr lang="en-US" sz="3000" b="1" dirty="0" smtClean="0"/>
              <a:t>Deposition </a:t>
            </a:r>
            <a:r>
              <a:rPr lang="en-US" sz="3000" dirty="0" smtClean="0"/>
              <a:t>is the process by which sediments are dropped in a new location, building up and creating a new landform over time. </a:t>
            </a:r>
          </a:p>
          <a:p>
            <a:pPr eaLnBrk="1" hangingPunct="1"/>
            <a:r>
              <a:rPr lang="en-US" sz="3000" dirty="0" smtClean="0"/>
              <a:t>Erosion </a:t>
            </a:r>
            <a:r>
              <a:rPr lang="en-US" sz="3000" u="sng" dirty="0" smtClean="0"/>
              <a:t>transports</a:t>
            </a:r>
            <a:r>
              <a:rPr lang="en-US" sz="3000" dirty="0" smtClean="0"/>
              <a:t> materials from place to place.  Deposition </a:t>
            </a:r>
            <a:r>
              <a:rPr lang="en-US" sz="3000" u="sng" dirty="0" smtClean="0"/>
              <a:t>drops sediments </a:t>
            </a:r>
            <a:r>
              <a:rPr lang="en-US" sz="3000" dirty="0" smtClean="0"/>
              <a:t>and </a:t>
            </a:r>
            <a:r>
              <a:rPr lang="en-US" sz="3000" u="sng" dirty="0" smtClean="0"/>
              <a:t>builds </a:t>
            </a:r>
            <a:r>
              <a:rPr lang="en-US" sz="3000" dirty="0" smtClean="0"/>
              <a:t>new landforms.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50126"/>
            <a:ext cx="8913813" cy="1351128"/>
          </a:xfrm>
        </p:spPr>
        <p:txBody>
          <a:bodyPr/>
          <a:lstStyle/>
          <a:p>
            <a:pPr eaLnBrk="1" hangingPunct="1"/>
            <a:r>
              <a:rPr lang="en-US" sz="4800" dirty="0" smtClean="0">
                <a:latin typeface="Apple Casual" charset="0"/>
              </a:rPr>
              <a:t>How did the Grand Canyon form?</a:t>
            </a:r>
          </a:p>
        </p:txBody>
      </p:sp>
      <p:sp>
        <p:nvSpPr>
          <p:cNvPr id="24579" name="Content Placeholder 2"/>
          <p:cNvSpPr>
            <a:spLocks noGrp="1"/>
          </p:cNvSpPr>
          <p:nvPr>
            <p:ph idx="1"/>
          </p:nvPr>
        </p:nvSpPr>
        <p:spPr>
          <a:xfrm>
            <a:off x="54591" y="1501254"/>
            <a:ext cx="9089409" cy="3670300"/>
          </a:xfrm>
        </p:spPr>
        <p:txBody>
          <a:bodyPr/>
          <a:lstStyle/>
          <a:p>
            <a:pPr eaLnBrk="1" hangingPunct="1"/>
            <a:r>
              <a:rPr lang="en-US" sz="2800" dirty="0" smtClean="0"/>
              <a:t>The Grand Canyon took 3-6 million years to form</a:t>
            </a:r>
          </a:p>
          <a:p>
            <a:pPr eaLnBrk="1" hangingPunct="1"/>
            <a:r>
              <a:rPr lang="en-US" sz="2800" dirty="0" smtClean="0"/>
              <a:t>Millions of years ago, the </a:t>
            </a:r>
            <a:r>
              <a:rPr lang="en-US" sz="2800" b="1" dirty="0" smtClean="0"/>
              <a:t>Colorado River </a:t>
            </a:r>
            <a:r>
              <a:rPr lang="en-US" sz="2800" dirty="0" smtClean="0"/>
              <a:t>flowed slowly across a broad flat area in present day Arizona.  Over time, the Grand Canyon was carved into the Earth through erosion by the Colorado River.</a:t>
            </a:r>
            <a:endParaRPr lang="en-US" sz="2800" dirty="0" smtClean="0">
              <a:latin typeface="Arial" charset="0"/>
              <a:cs typeface="Arial" charset="0"/>
            </a:endParaRPr>
          </a:p>
        </p:txBody>
      </p:sp>
      <p:pic>
        <p:nvPicPr>
          <p:cNvPr id="24580" name="Picture 3" descr="grand_canyon_scenery-12355.jpg"/>
          <p:cNvPicPr>
            <a:picLocks noChangeAspect="1"/>
          </p:cNvPicPr>
          <p:nvPr/>
        </p:nvPicPr>
        <p:blipFill>
          <a:blip r:embed="rId2"/>
          <a:srcRect/>
          <a:stretch>
            <a:fillRect/>
          </a:stretch>
        </p:blipFill>
        <p:spPr bwMode="auto">
          <a:xfrm>
            <a:off x="4599295" y="3996477"/>
            <a:ext cx="4074472" cy="2711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9182" y="0"/>
            <a:ext cx="8913813" cy="1083007"/>
          </a:xfrm>
        </p:spPr>
        <p:txBody>
          <a:bodyPr/>
          <a:lstStyle/>
          <a:p>
            <a:pPr eaLnBrk="1" hangingPunct="1"/>
            <a:r>
              <a:rPr lang="en-US" dirty="0" smtClean="0"/>
              <a:t>How does </a:t>
            </a:r>
            <a:r>
              <a:rPr lang="en-US" b="1" dirty="0" smtClean="0"/>
              <a:t>Water </a:t>
            </a:r>
            <a:r>
              <a:rPr lang="en-US" dirty="0" smtClean="0"/>
              <a:t>cause erosion?</a:t>
            </a:r>
          </a:p>
        </p:txBody>
      </p:sp>
      <p:sp>
        <p:nvSpPr>
          <p:cNvPr id="29699" name="Content Placeholder 2"/>
          <p:cNvSpPr>
            <a:spLocks noGrp="1"/>
          </p:cNvSpPr>
          <p:nvPr>
            <p:ph idx="1"/>
          </p:nvPr>
        </p:nvSpPr>
        <p:spPr>
          <a:xfrm>
            <a:off x="0" y="1062461"/>
            <a:ext cx="9144000" cy="4733905"/>
          </a:xfrm>
        </p:spPr>
        <p:txBody>
          <a:bodyPr/>
          <a:lstStyle/>
          <a:p>
            <a:pPr eaLnBrk="1" hangingPunct="1">
              <a:spcBef>
                <a:spcPts val="0"/>
              </a:spcBef>
            </a:pPr>
            <a:r>
              <a:rPr lang="en-US" sz="2800" b="1" u="sng" dirty="0" smtClean="0"/>
              <a:t>Stream Erosion</a:t>
            </a:r>
            <a:r>
              <a:rPr lang="en-US" sz="2800" dirty="0" smtClean="0"/>
              <a:t>: As water in a stream moves along, it picks up sediments from the bottom and sides of its channel.</a:t>
            </a:r>
          </a:p>
          <a:p>
            <a:pPr eaLnBrk="1" hangingPunct="1">
              <a:spcBef>
                <a:spcPts val="0"/>
              </a:spcBef>
            </a:pPr>
            <a:r>
              <a:rPr lang="en-US" sz="2800" b="1" dirty="0"/>
              <a:t>G</a:t>
            </a:r>
            <a:r>
              <a:rPr lang="en-US" sz="2800" b="1" dirty="0" smtClean="0"/>
              <a:t>ullies</a:t>
            </a:r>
            <a:r>
              <a:rPr lang="en-US" sz="2800" dirty="0" smtClean="0"/>
              <a:t> form on hillsides when run-off cuts into the soil. They resemble large ditches or small valleys.</a:t>
            </a:r>
          </a:p>
          <a:p>
            <a:pPr eaLnBrk="1" hangingPunct="1">
              <a:spcBef>
                <a:spcPts val="0"/>
              </a:spcBef>
            </a:pPr>
            <a:r>
              <a:rPr lang="en-US" sz="2800" b="1" dirty="0"/>
              <a:t>Running water </a:t>
            </a:r>
            <a:r>
              <a:rPr lang="en-US" sz="2800" dirty="0"/>
              <a:t>is the </a:t>
            </a:r>
            <a:r>
              <a:rPr lang="en-US" sz="2800" b="1" dirty="0" smtClean="0"/>
              <a:t>primary cause </a:t>
            </a:r>
            <a:r>
              <a:rPr lang="en-US" sz="2800" b="1" dirty="0"/>
              <a:t>of erosion </a:t>
            </a:r>
            <a:r>
              <a:rPr lang="en-US" sz="2800" dirty="0"/>
              <a:t>all over the world, primarily due to water flowing over the land as runoff or hitting coasts and beaches. </a:t>
            </a:r>
          </a:p>
          <a:p>
            <a:pPr eaLnBrk="1" hangingPunct="1"/>
            <a:endParaRPr lang="en-US" sz="2500" dirty="0" smtClean="0"/>
          </a:p>
        </p:txBody>
      </p:sp>
      <p:pic>
        <p:nvPicPr>
          <p:cNvPr id="29700" name="Picture 3" descr="Gullies_AlSehoul2.jpg"/>
          <p:cNvPicPr>
            <a:picLocks noChangeAspect="1"/>
          </p:cNvPicPr>
          <p:nvPr/>
        </p:nvPicPr>
        <p:blipFill>
          <a:blip r:embed="rId2"/>
          <a:srcRect/>
          <a:stretch>
            <a:fillRect/>
          </a:stretch>
        </p:blipFill>
        <p:spPr bwMode="auto">
          <a:xfrm>
            <a:off x="6455390" y="4841064"/>
            <a:ext cx="2688609" cy="2016936"/>
          </a:xfrm>
          <a:prstGeom prst="rect">
            <a:avLst/>
          </a:prstGeom>
          <a:noFill/>
          <a:ln w="9525">
            <a:noFill/>
            <a:miter lim="800000"/>
            <a:headEnd/>
            <a:tailEnd/>
          </a:ln>
        </p:spPr>
      </p:pic>
      <p:pic>
        <p:nvPicPr>
          <p:cNvPr id="29701" name="Picture 5" descr="Sheet_Rill_Erosion.jpg"/>
          <p:cNvPicPr>
            <a:picLocks noChangeAspect="1"/>
          </p:cNvPicPr>
          <p:nvPr/>
        </p:nvPicPr>
        <p:blipFill>
          <a:blip r:embed="rId3"/>
          <a:srcRect/>
          <a:stretch>
            <a:fillRect/>
          </a:stretch>
        </p:blipFill>
        <p:spPr bwMode="auto">
          <a:xfrm>
            <a:off x="2760556" y="4606799"/>
            <a:ext cx="2954108" cy="21135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14384"/>
            <a:ext cx="9294125" cy="914400"/>
          </a:xfrm>
        </p:spPr>
        <p:txBody>
          <a:bodyPr/>
          <a:lstStyle/>
          <a:p>
            <a:pPr eaLnBrk="1" hangingPunct="1"/>
            <a:r>
              <a:rPr lang="en-US" sz="4000" dirty="0" smtClean="0">
                <a:latin typeface="Apple Casual" charset="0"/>
              </a:rPr>
              <a:t>How does </a:t>
            </a:r>
            <a:r>
              <a:rPr lang="en-US" sz="4000" b="1" dirty="0" smtClean="0">
                <a:latin typeface="Apple Casual" charset="0"/>
              </a:rPr>
              <a:t>Gravity</a:t>
            </a:r>
            <a:r>
              <a:rPr lang="en-US" sz="4000" dirty="0" smtClean="0">
                <a:latin typeface="Apple Casual" charset="0"/>
              </a:rPr>
              <a:t> cause erosion?</a:t>
            </a:r>
          </a:p>
        </p:txBody>
      </p:sp>
      <p:sp>
        <p:nvSpPr>
          <p:cNvPr id="37891" name="Content Placeholder 2"/>
          <p:cNvSpPr>
            <a:spLocks noGrp="1"/>
          </p:cNvSpPr>
          <p:nvPr>
            <p:ph idx="1"/>
          </p:nvPr>
        </p:nvSpPr>
        <p:spPr>
          <a:xfrm>
            <a:off x="0" y="1299025"/>
            <a:ext cx="8956912" cy="3846412"/>
          </a:xfrm>
        </p:spPr>
        <p:txBody>
          <a:bodyPr/>
          <a:lstStyle/>
          <a:p>
            <a:pPr eaLnBrk="1" hangingPunct="1"/>
            <a:r>
              <a:rPr lang="en-US" sz="3200" b="1" u="sng" dirty="0" smtClean="0"/>
              <a:t>Mass Wasting</a:t>
            </a:r>
            <a:r>
              <a:rPr lang="en-US" sz="3200" dirty="0" smtClean="0"/>
              <a:t>: the movement of rocks and sediments downhill because of gravity. </a:t>
            </a:r>
          </a:p>
          <a:p>
            <a:pPr lvl="1" eaLnBrk="1" hangingPunct="1"/>
            <a:r>
              <a:rPr lang="en-US" sz="3200" u="sng" dirty="0" smtClean="0"/>
              <a:t>Slump</a:t>
            </a:r>
            <a:r>
              <a:rPr lang="en-US" sz="3200" dirty="0" smtClean="0"/>
              <a:t>: downward movement of material along a curved surface.</a:t>
            </a:r>
          </a:p>
          <a:p>
            <a:pPr lvl="1" eaLnBrk="1" hangingPunct="1"/>
            <a:r>
              <a:rPr lang="en-US" sz="3200" u="sng" dirty="0" smtClean="0"/>
              <a:t>Creep: </a:t>
            </a:r>
            <a:r>
              <a:rPr lang="en-US" sz="3200" dirty="0" smtClean="0"/>
              <a:t>slow downward movement of sediments</a:t>
            </a:r>
          </a:p>
        </p:txBody>
      </p:sp>
      <p:pic>
        <p:nvPicPr>
          <p:cNvPr id="37892" name="Picture 3"/>
          <p:cNvPicPr>
            <a:picLocks noGrp="1" noChangeAspect="1" noChangeArrowheads="1"/>
          </p:cNvPicPr>
          <p:nvPr/>
        </p:nvPicPr>
        <p:blipFill>
          <a:blip r:embed="rId2"/>
          <a:srcRect/>
          <a:stretch>
            <a:fillRect/>
          </a:stretch>
        </p:blipFill>
        <p:spPr bwMode="auto">
          <a:xfrm>
            <a:off x="5629351" y="4113940"/>
            <a:ext cx="3203575" cy="24034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0187" y="191069"/>
            <a:ext cx="8913813" cy="1342314"/>
          </a:xfrm>
        </p:spPr>
        <p:txBody>
          <a:bodyPr/>
          <a:lstStyle/>
          <a:p>
            <a:pPr eaLnBrk="1" hangingPunct="1"/>
            <a:r>
              <a:rPr lang="en-US" dirty="0" smtClean="0">
                <a:latin typeface="Apple Casual" charset="0"/>
              </a:rPr>
              <a:t>How does </a:t>
            </a:r>
            <a:r>
              <a:rPr lang="en-US" b="1" dirty="0" smtClean="0">
                <a:latin typeface="Apple Casual" charset="0"/>
              </a:rPr>
              <a:t>Wind</a:t>
            </a:r>
            <a:r>
              <a:rPr lang="en-US" dirty="0" smtClean="0">
                <a:latin typeface="Apple Casual" charset="0"/>
              </a:rPr>
              <a:t> cause erosion?</a:t>
            </a:r>
            <a:endParaRPr lang="en-US" b="1" dirty="0" smtClean="0">
              <a:latin typeface="Apple Casual" charset="0"/>
            </a:endParaRPr>
          </a:p>
        </p:txBody>
      </p:sp>
      <p:sp>
        <p:nvSpPr>
          <p:cNvPr id="32771" name="Content Placeholder 2"/>
          <p:cNvSpPr>
            <a:spLocks noGrp="1"/>
          </p:cNvSpPr>
          <p:nvPr>
            <p:ph idx="1"/>
          </p:nvPr>
        </p:nvSpPr>
        <p:spPr>
          <a:xfrm>
            <a:off x="0" y="1533384"/>
            <a:ext cx="9144000" cy="4975904"/>
          </a:xfrm>
        </p:spPr>
        <p:txBody>
          <a:bodyPr/>
          <a:lstStyle/>
          <a:p>
            <a:pPr eaLnBrk="1" hangingPunct="1">
              <a:spcBef>
                <a:spcPts val="0"/>
              </a:spcBef>
            </a:pPr>
            <a:r>
              <a:rPr lang="en-US" sz="2800" dirty="0" smtClean="0"/>
              <a:t>Wind is the most active agent of erosion in </a:t>
            </a:r>
            <a:r>
              <a:rPr lang="en-US" sz="2800" b="1" dirty="0" smtClean="0"/>
              <a:t>deserts</a:t>
            </a:r>
            <a:r>
              <a:rPr lang="en-US" sz="2800" dirty="0" smtClean="0"/>
              <a:t>, in plowed fields, and on beaches. </a:t>
            </a:r>
          </a:p>
          <a:p>
            <a:pPr eaLnBrk="1" hangingPunct="1">
              <a:spcBef>
                <a:spcPts val="0"/>
              </a:spcBef>
            </a:pPr>
            <a:r>
              <a:rPr lang="en-US" sz="2800" b="1" dirty="0" smtClean="0"/>
              <a:t>Deflation </a:t>
            </a:r>
            <a:r>
              <a:rPr lang="en-US" sz="2800" dirty="0" smtClean="0"/>
              <a:t>is the lifting and removal of loose particles such as clay and silt, resulting in the lowering of the land surface</a:t>
            </a:r>
          </a:p>
          <a:p>
            <a:pPr eaLnBrk="1" hangingPunct="1">
              <a:spcBef>
                <a:spcPts val="0"/>
              </a:spcBef>
            </a:pPr>
            <a:endParaRPr lang="en-US" sz="2800" dirty="0" smtClean="0"/>
          </a:p>
          <a:p>
            <a:pPr marL="0" indent="0" eaLnBrk="1" hangingPunct="1">
              <a:spcBef>
                <a:spcPts val="0"/>
              </a:spcBef>
              <a:buNone/>
            </a:pPr>
            <a:endParaRPr lang="en-US" sz="2800" dirty="0" smtClean="0"/>
          </a:p>
          <a:p>
            <a:pPr marL="0" indent="0" eaLnBrk="1" hangingPunct="1">
              <a:spcBef>
                <a:spcPts val="0"/>
              </a:spcBef>
              <a:buNone/>
            </a:pPr>
            <a:endParaRPr lang="en-US" sz="2800" dirty="0"/>
          </a:p>
          <a:p>
            <a:pPr marL="0" indent="0" eaLnBrk="1" hangingPunct="1">
              <a:spcBef>
                <a:spcPts val="0"/>
              </a:spcBef>
              <a:buNone/>
            </a:pPr>
            <a:endParaRPr lang="en-US" sz="2800" dirty="0" smtClean="0"/>
          </a:p>
          <a:p>
            <a:pPr marL="0" indent="0" eaLnBrk="1" hangingPunct="1">
              <a:spcBef>
                <a:spcPts val="0"/>
              </a:spcBef>
              <a:buNone/>
            </a:pPr>
            <a:endParaRPr lang="en-US" sz="2800" dirty="0" smtClean="0"/>
          </a:p>
          <a:p>
            <a:pPr eaLnBrk="1" hangingPunct="1">
              <a:spcBef>
                <a:spcPts val="0"/>
              </a:spcBef>
            </a:pPr>
            <a:r>
              <a:rPr lang="en-US" sz="2800" b="1" dirty="0" smtClean="0"/>
              <a:t>Sand dunes</a:t>
            </a:r>
            <a:r>
              <a:rPr lang="en-US" sz="2800" dirty="0" smtClean="0"/>
              <a:t> form as a result of wind </a:t>
            </a:r>
            <a:r>
              <a:rPr lang="en-US" sz="2800" dirty="0"/>
              <a:t>	</a:t>
            </a:r>
            <a:r>
              <a:rPr lang="en-US" sz="2800" dirty="0" smtClean="0"/>
              <a:t>	erosion</a:t>
            </a:r>
            <a:r>
              <a:rPr lang="en-US" sz="2800" b="1" dirty="0" smtClean="0"/>
              <a:t> </a:t>
            </a:r>
            <a:r>
              <a:rPr lang="en-US" sz="2800" dirty="0" smtClean="0"/>
              <a:t>in the desert</a:t>
            </a:r>
          </a:p>
        </p:txBody>
      </p:sp>
      <p:pic>
        <p:nvPicPr>
          <p:cNvPr id="4" name="Picture 5" descr="Unknown.jpeg"/>
          <p:cNvPicPr>
            <a:picLocks noChangeAspect="1"/>
          </p:cNvPicPr>
          <p:nvPr/>
        </p:nvPicPr>
        <p:blipFill>
          <a:blip r:embed="rId2"/>
          <a:srcRect/>
          <a:stretch>
            <a:fillRect/>
          </a:stretch>
        </p:blipFill>
        <p:spPr bwMode="auto">
          <a:xfrm>
            <a:off x="6754360" y="3574211"/>
            <a:ext cx="2224584" cy="1666163"/>
          </a:xfrm>
          <a:prstGeom prst="rect">
            <a:avLst/>
          </a:prstGeom>
          <a:noFill/>
          <a:ln w="9525">
            <a:noFill/>
            <a:miter lim="800000"/>
            <a:headEnd/>
            <a:tailEnd/>
          </a:ln>
        </p:spPr>
      </p:pic>
      <p:pic>
        <p:nvPicPr>
          <p:cNvPr id="6146" name="Picture 2" descr="http://www.tulane.edu/~sanelson/images/defl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29" y="3843342"/>
            <a:ext cx="5238427" cy="195710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980" y="5274602"/>
            <a:ext cx="2287020" cy="158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913813" cy="914400"/>
          </a:xfrm>
        </p:spPr>
        <p:txBody>
          <a:bodyPr/>
          <a:lstStyle/>
          <a:p>
            <a:pPr eaLnBrk="1" hangingPunct="1"/>
            <a:r>
              <a:rPr lang="en-US" dirty="0" smtClean="0">
                <a:latin typeface="Apple Casual" charset="0"/>
              </a:rPr>
              <a:t>How does </a:t>
            </a:r>
            <a:r>
              <a:rPr lang="en-US" b="1" dirty="0" smtClean="0">
                <a:latin typeface="Apple Casual" charset="0"/>
              </a:rPr>
              <a:t>Ice</a:t>
            </a:r>
            <a:r>
              <a:rPr lang="en-US" dirty="0" smtClean="0">
                <a:latin typeface="Apple Casual" charset="0"/>
              </a:rPr>
              <a:t> cause erosion?</a:t>
            </a:r>
            <a:endParaRPr lang="en-US" b="1" dirty="0" smtClean="0">
              <a:latin typeface="Apple Casual" charset="0"/>
            </a:endParaRPr>
          </a:p>
        </p:txBody>
      </p:sp>
      <p:sp>
        <p:nvSpPr>
          <p:cNvPr id="35843" name="Content Placeholder 2"/>
          <p:cNvSpPr>
            <a:spLocks noGrp="1"/>
          </p:cNvSpPr>
          <p:nvPr>
            <p:ph idx="1"/>
          </p:nvPr>
        </p:nvSpPr>
        <p:spPr>
          <a:xfrm>
            <a:off x="-1" y="914399"/>
            <a:ext cx="9144001" cy="2588217"/>
          </a:xfrm>
        </p:spPr>
        <p:txBody>
          <a:bodyPr/>
          <a:lstStyle/>
          <a:p>
            <a:pPr eaLnBrk="1" hangingPunct="1">
              <a:spcBef>
                <a:spcPts val="600"/>
              </a:spcBef>
            </a:pPr>
            <a:r>
              <a:rPr lang="en-US" sz="2800" b="1" u="sng" dirty="0" smtClean="0"/>
              <a:t>Glaciers</a:t>
            </a:r>
            <a:r>
              <a:rPr lang="en-US" sz="2800" dirty="0"/>
              <a:t> </a:t>
            </a:r>
            <a:r>
              <a:rPr lang="en-US" sz="2800" dirty="0" smtClean="0"/>
              <a:t>are huge masses of moving ice that erode by mainly two different processes: </a:t>
            </a:r>
            <a:r>
              <a:rPr lang="en-US" sz="2800" u="sng" dirty="0" smtClean="0"/>
              <a:t>Abrasion</a:t>
            </a:r>
            <a:r>
              <a:rPr lang="en-US" sz="2800" dirty="0" smtClean="0"/>
              <a:t> and </a:t>
            </a:r>
            <a:r>
              <a:rPr lang="en-US" sz="2800" u="sng" dirty="0" smtClean="0"/>
              <a:t>Plucking</a:t>
            </a:r>
            <a:r>
              <a:rPr lang="en-US" sz="2800" dirty="0" smtClean="0"/>
              <a:t>.</a:t>
            </a:r>
          </a:p>
          <a:p>
            <a:pPr eaLnBrk="1" hangingPunct="1">
              <a:spcBef>
                <a:spcPts val="600"/>
              </a:spcBef>
            </a:pPr>
            <a:r>
              <a:rPr lang="en-US" sz="2800" b="1" u="sng" dirty="0" smtClean="0"/>
              <a:t>Abrasion</a:t>
            </a:r>
            <a:r>
              <a:rPr lang="en-US" sz="2800" dirty="0" smtClean="0"/>
              <a:t>: glacial ice and rock fragments smooth and polish the bedrock surface like sandpaper. </a:t>
            </a:r>
          </a:p>
        </p:txBody>
      </p:sp>
      <p:pic>
        <p:nvPicPr>
          <p:cNvPr id="35844" name="Picture 4" descr="IMG_0164.JPG"/>
          <p:cNvPicPr>
            <a:picLocks noChangeAspect="1"/>
          </p:cNvPicPr>
          <p:nvPr/>
        </p:nvPicPr>
        <p:blipFill>
          <a:blip r:embed="rId2"/>
          <a:srcRect/>
          <a:stretch>
            <a:fillRect/>
          </a:stretch>
        </p:blipFill>
        <p:spPr bwMode="auto">
          <a:xfrm>
            <a:off x="6250674" y="4447137"/>
            <a:ext cx="2893326" cy="2170638"/>
          </a:xfrm>
          <a:prstGeom prst="rect">
            <a:avLst/>
          </a:prstGeom>
          <a:noFill/>
          <a:ln w="9525">
            <a:noFill/>
            <a:miter lim="800000"/>
            <a:headEnd/>
            <a:tailEnd/>
          </a:ln>
        </p:spPr>
      </p:pic>
      <p:sp>
        <p:nvSpPr>
          <p:cNvPr id="12" name="Content Placeholder 2"/>
          <p:cNvSpPr txBox="1">
            <a:spLocks/>
          </p:cNvSpPr>
          <p:nvPr/>
        </p:nvSpPr>
        <p:spPr bwMode="auto">
          <a:xfrm>
            <a:off x="-1" y="3413415"/>
            <a:ext cx="6020487" cy="2987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Font typeface="Wingdings 2" charset="2"/>
              <a:buChar char=""/>
              <a:defRPr sz="20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51640B"/>
              </a:buClr>
              <a:buFont typeface="Wingdings 2" charset="2"/>
              <a:buChar char=""/>
              <a:defRPr kern="1200">
                <a:solidFill>
                  <a:srgbClr val="595959"/>
                </a:solidFill>
                <a:latin typeface="+mn-lt"/>
                <a:ea typeface="ＭＳ Ｐゴシック" charset="-128"/>
                <a:cs typeface="+mn-cs"/>
              </a:defRPr>
            </a:lvl2pPr>
            <a:lvl3pPr marL="1035050" indent="-349250" algn="l" rtl="0" eaLnBrk="0" fontAlgn="base" hangingPunct="0">
              <a:spcBef>
                <a:spcPts val="600"/>
              </a:spcBef>
              <a:spcAft>
                <a:spcPct val="0"/>
              </a:spcAft>
              <a:buClr>
                <a:schemeClr val="accent1"/>
              </a:buClr>
              <a:buFont typeface="Wingdings 2" charset="2"/>
              <a:buChar char=""/>
              <a:defRPr kern="1200">
                <a:solidFill>
                  <a:srgbClr val="595959"/>
                </a:solidFill>
                <a:latin typeface="+mn-lt"/>
                <a:ea typeface="ＭＳ Ｐゴシック" charset="-128"/>
                <a:cs typeface="+mn-cs"/>
              </a:defRPr>
            </a:lvl3pPr>
            <a:lvl4pPr marL="1371600" indent="-336550" algn="l" rtl="0" eaLnBrk="0" fontAlgn="base" hangingPunct="0">
              <a:spcBef>
                <a:spcPts val="600"/>
              </a:spcBef>
              <a:spcAft>
                <a:spcPct val="0"/>
              </a:spcAft>
              <a:buClr>
                <a:srgbClr val="51640B"/>
              </a:buClr>
              <a:buFont typeface="Wingdings 2" charset="2"/>
              <a:buChar char=""/>
              <a:defRPr kern="1200">
                <a:solidFill>
                  <a:srgbClr val="595959"/>
                </a:solidFill>
                <a:latin typeface="+mn-lt"/>
                <a:ea typeface="ＭＳ Ｐゴシック" charset="-128"/>
                <a:cs typeface="+mn-cs"/>
              </a:defRPr>
            </a:lvl4pPr>
            <a:lvl5pPr marL="1720850" indent="-349250" algn="l" rtl="0" eaLnBrk="0" fontAlgn="base" hangingPunct="0">
              <a:spcBef>
                <a:spcPts val="600"/>
              </a:spcBef>
              <a:spcAft>
                <a:spcPct val="0"/>
              </a:spcAft>
              <a:buClr>
                <a:schemeClr val="accent1"/>
              </a:buClr>
              <a:buFont typeface="Wingdings 2" charset="2"/>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800" b="1" u="sng" dirty="0"/>
              <a:t>Plucking</a:t>
            </a:r>
            <a:r>
              <a:rPr lang="en-US" sz="2800" dirty="0"/>
              <a:t>: rock breaks up beneath the glacier when the melted water gets into the cracks and refreezes (*like frost wedging). The broken fragments are picked up and incorporated into the glacier.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take a closer look…</a:t>
            </a:r>
            <a:endParaRPr lang="en-US" b="1" dirty="0"/>
          </a:p>
        </p:txBody>
      </p:sp>
    </p:spTree>
    <p:extLst>
      <p:ext uri="{BB962C8B-B14F-4D97-AF65-F5344CB8AC3E}">
        <p14:creationId xmlns:p14="http://schemas.microsoft.com/office/powerpoint/2010/main" val="4046841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509588"/>
            <a:ext cx="9144000" cy="1493837"/>
          </a:xfrm>
        </p:spPr>
        <p:txBody>
          <a:bodyPr/>
          <a:lstStyle/>
          <a:p>
            <a:pPr eaLnBrk="1" hangingPunct="1"/>
            <a:r>
              <a:rPr lang="en-US" sz="4800" smtClean="0">
                <a:latin typeface="Apple Casual" charset="0"/>
              </a:rPr>
              <a:t>Erosion can occur because of…</a:t>
            </a:r>
          </a:p>
        </p:txBody>
      </p:sp>
      <p:sp>
        <p:nvSpPr>
          <p:cNvPr id="26627" name="Content Placeholder 2"/>
          <p:cNvSpPr>
            <a:spLocks noGrp="1"/>
          </p:cNvSpPr>
          <p:nvPr>
            <p:ph idx="1"/>
          </p:nvPr>
        </p:nvSpPr>
        <p:spPr>
          <a:xfrm>
            <a:off x="587483" y="2222500"/>
            <a:ext cx="7556500" cy="3887787"/>
          </a:xfrm>
        </p:spPr>
        <p:txBody>
          <a:bodyPr/>
          <a:lstStyle/>
          <a:p>
            <a:pPr eaLnBrk="1" hangingPunct="1"/>
            <a:r>
              <a:rPr lang="en-US" sz="4800" dirty="0" smtClean="0">
                <a:latin typeface="Apple Casual" charset="0"/>
              </a:rPr>
              <a:t>Wind</a:t>
            </a:r>
          </a:p>
          <a:p>
            <a:pPr eaLnBrk="1" hangingPunct="1"/>
            <a:r>
              <a:rPr lang="en-US" sz="4800" dirty="0" smtClean="0">
                <a:latin typeface="Apple Casual" charset="0"/>
              </a:rPr>
              <a:t>Water</a:t>
            </a:r>
          </a:p>
          <a:p>
            <a:pPr eaLnBrk="1" hangingPunct="1"/>
            <a:r>
              <a:rPr lang="en-US" sz="4800" dirty="0" smtClean="0">
                <a:latin typeface="Apple Casual" charset="0"/>
              </a:rPr>
              <a:t>Ice</a:t>
            </a:r>
          </a:p>
          <a:p>
            <a:pPr eaLnBrk="1" hangingPunct="1"/>
            <a:r>
              <a:rPr lang="en-US" sz="4800" dirty="0" smtClean="0">
                <a:latin typeface="Apple Casual" charset="0"/>
              </a:rPr>
              <a:t>Gravity</a:t>
            </a:r>
          </a:p>
          <a:p>
            <a:pPr eaLnBrk="1" hangingPunct="1"/>
            <a:endParaRPr lang="en-US" sz="4800" dirty="0" smtClean="0">
              <a:latin typeface="Apple Casual" charset="0"/>
            </a:endParaRPr>
          </a:p>
        </p:txBody>
      </p:sp>
      <p:pic>
        <p:nvPicPr>
          <p:cNvPr id="26628" name="Picture 4" descr="erosion2.jpg"/>
          <p:cNvPicPr>
            <a:picLocks noChangeAspect="1"/>
          </p:cNvPicPr>
          <p:nvPr/>
        </p:nvPicPr>
        <p:blipFill>
          <a:blip r:embed="rId2"/>
          <a:srcRect/>
          <a:stretch>
            <a:fillRect/>
          </a:stretch>
        </p:blipFill>
        <p:spPr bwMode="auto">
          <a:xfrm>
            <a:off x="4132263" y="2222500"/>
            <a:ext cx="4538662"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913813" cy="914400"/>
          </a:xfrm>
        </p:spPr>
        <p:txBody>
          <a:bodyPr/>
          <a:lstStyle/>
          <a:p>
            <a:r>
              <a:rPr lang="en-US" dirty="0" smtClean="0"/>
              <a:t>Weathering Review</a:t>
            </a:r>
            <a:endParaRPr lang="en-US" dirty="0"/>
          </a:p>
        </p:txBody>
      </p:sp>
      <p:sp>
        <p:nvSpPr>
          <p:cNvPr id="3" name="Content Placeholder 2"/>
          <p:cNvSpPr>
            <a:spLocks noGrp="1"/>
          </p:cNvSpPr>
          <p:nvPr>
            <p:ph idx="1"/>
          </p:nvPr>
        </p:nvSpPr>
        <p:spPr>
          <a:xfrm>
            <a:off x="0" y="1123950"/>
            <a:ext cx="9143999" cy="5571318"/>
          </a:xfrm>
        </p:spPr>
        <p:txBody>
          <a:bodyPr/>
          <a:lstStyle/>
          <a:p>
            <a:r>
              <a:rPr lang="en-US" sz="3000" b="1" dirty="0" smtClean="0"/>
              <a:t>Increased surface area </a:t>
            </a:r>
            <a:r>
              <a:rPr lang="en-US" sz="3000" dirty="0" smtClean="0"/>
              <a:t>= increased (faster) rate of weathering (Gobstopper Experiment)</a:t>
            </a:r>
            <a:endParaRPr lang="en-US" sz="3000" dirty="0"/>
          </a:p>
          <a:p>
            <a:r>
              <a:rPr lang="en-US" sz="3000" b="1" dirty="0" smtClean="0"/>
              <a:t>Wet &amp; Warm climate </a:t>
            </a:r>
            <a:r>
              <a:rPr lang="en-US" sz="3000" dirty="0" smtClean="0"/>
              <a:t>= fastest rate of weathering</a:t>
            </a:r>
          </a:p>
          <a:p>
            <a:pPr lvl="6"/>
            <a:r>
              <a:rPr lang="en-US" sz="3000" dirty="0" err="1" smtClean="0"/>
              <a:t>Alka</a:t>
            </a:r>
            <a:r>
              <a:rPr lang="en-US" sz="3000" dirty="0" smtClean="0"/>
              <a:t>-seltzer dissolved fastest in warm H2O</a:t>
            </a:r>
          </a:p>
          <a:p>
            <a:r>
              <a:rPr lang="en-US" sz="3000" b="1" dirty="0" smtClean="0"/>
              <a:t>Physical (Mechanical) Weathering</a:t>
            </a:r>
            <a:r>
              <a:rPr lang="en-US" sz="3000" dirty="0" smtClean="0"/>
              <a:t>-like tearing a paper</a:t>
            </a:r>
          </a:p>
          <a:p>
            <a:r>
              <a:rPr lang="en-US" sz="3000" b="1" dirty="0" smtClean="0"/>
              <a:t>Chemical Weathering</a:t>
            </a:r>
            <a:r>
              <a:rPr lang="en-US" sz="3000" dirty="0" smtClean="0"/>
              <a:t>-like burning a paper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4592" y="332379"/>
            <a:ext cx="8913813" cy="1087344"/>
          </a:xfrm>
        </p:spPr>
        <p:txBody>
          <a:bodyPr/>
          <a:lstStyle/>
          <a:p>
            <a:pPr eaLnBrk="1" hangingPunct="1"/>
            <a:r>
              <a:rPr lang="en-US" b="1" dirty="0" smtClean="0"/>
              <a:t>Where can erosion be seen in real life?</a:t>
            </a:r>
          </a:p>
        </p:txBody>
      </p:sp>
      <p:sp>
        <p:nvSpPr>
          <p:cNvPr id="22531" name="Content Placeholder 2"/>
          <p:cNvSpPr>
            <a:spLocks noGrp="1"/>
          </p:cNvSpPr>
          <p:nvPr>
            <p:ph idx="1"/>
          </p:nvPr>
        </p:nvSpPr>
        <p:spPr>
          <a:xfrm>
            <a:off x="1" y="1419723"/>
            <a:ext cx="8968404" cy="2379237"/>
          </a:xfrm>
        </p:spPr>
        <p:txBody>
          <a:bodyPr/>
          <a:lstStyle/>
          <a:p>
            <a:pPr eaLnBrk="1" hangingPunct="1"/>
            <a:r>
              <a:rPr lang="en-US" sz="3500" dirty="0" smtClean="0"/>
              <a:t>The entire river basin in Louisiana is the product of sediment deposition from the Mississippi River following the latest rise in sea level about 5,000 years ago. </a:t>
            </a:r>
          </a:p>
        </p:txBody>
      </p:sp>
      <p:pic>
        <p:nvPicPr>
          <p:cNvPr id="22532" name="Picture 3" descr="loc.gif"/>
          <p:cNvPicPr>
            <a:picLocks noChangeAspect="1"/>
          </p:cNvPicPr>
          <p:nvPr/>
        </p:nvPicPr>
        <p:blipFill>
          <a:blip r:embed="rId2"/>
          <a:srcRect/>
          <a:stretch>
            <a:fillRect/>
          </a:stretch>
        </p:blipFill>
        <p:spPr bwMode="auto">
          <a:xfrm>
            <a:off x="1114425" y="3752851"/>
            <a:ext cx="3151188" cy="2938462"/>
          </a:xfrm>
          <a:prstGeom prst="rect">
            <a:avLst/>
          </a:prstGeom>
          <a:noFill/>
          <a:ln w="9525">
            <a:noFill/>
            <a:miter lim="800000"/>
            <a:headEnd/>
            <a:tailEnd/>
          </a:ln>
        </p:spPr>
      </p:pic>
      <p:pic>
        <p:nvPicPr>
          <p:cNvPr id="22533" name="Picture 4"/>
          <p:cNvPicPr>
            <a:picLocks noChangeAspect="1" noChangeArrowheads="1"/>
          </p:cNvPicPr>
          <p:nvPr/>
        </p:nvPicPr>
        <p:blipFill>
          <a:blip r:embed="rId3"/>
          <a:srcRect/>
          <a:stretch>
            <a:fillRect/>
          </a:stretch>
        </p:blipFill>
        <p:spPr bwMode="auto">
          <a:xfrm>
            <a:off x="5514975" y="3767138"/>
            <a:ext cx="2924175" cy="29241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209550"/>
            <a:ext cx="8913813" cy="914400"/>
          </a:xfrm>
        </p:spPr>
        <p:txBody>
          <a:bodyPr/>
          <a:lstStyle/>
          <a:p>
            <a:pPr eaLnBrk="1" hangingPunct="1"/>
            <a:r>
              <a:rPr lang="en-US" sz="4800" smtClean="0">
                <a:latin typeface="Apple Casual" charset="0"/>
              </a:rPr>
              <a:t>Mudslide</a:t>
            </a:r>
          </a:p>
        </p:txBody>
      </p:sp>
      <p:pic>
        <p:nvPicPr>
          <p:cNvPr id="25603" name="Picture 3" descr="Mudslide%20California"/>
          <p:cNvPicPr>
            <a:picLocks noChangeAspect="1" noChangeArrowheads="1"/>
          </p:cNvPicPr>
          <p:nvPr/>
        </p:nvPicPr>
        <p:blipFill>
          <a:blip r:embed="rId2"/>
          <a:srcRect/>
          <a:stretch>
            <a:fillRect/>
          </a:stretch>
        </p:blipFill>
        <p:spPr bwMode="auto">
          <a:xfrm>
            <a:off x="66675" y="1609725"/>
            <a:ext cx="9077325"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09550"/>
            <a:ext cx="8913813" cy="914400"/>
          </a:xfrm>
        </p:spPr>
        <p:txBody>
          <a:bodyPr/>
          <a:lstStyle/>
          <a:p>
            <a:pPr eaLnBrk="1" hangingPunct="1"/>
            <a:r>
              <a:rPr lang="en-US" sz="4800" smtClean="0">
                <a:latin typeface="Apple Casual" charset="0"/>
              </a:rPr>
              <a:t>Water</a:t>
            </a:r>
          </a:p>
        </p:txBody>
      </p:sp>
      <p:sp>
        <p:nvSpPr>
          <p:cNvPr id="27651" name="Content Placeholder 2"/>
          <p:cNvSpPr>
            <a:spLocks noGrp="1"/>
          </p:cNvSpPr>
          <p:nvPr>
            <p:ph idx="1"/>
          </p:nvPr>
        </p:nvSpPr>
        <p:spPr>
          <a:xfrm>
            <a:off x="0" y="1123950"/>
            <a:ext cx="7610475" cy="3670300"/>
          </a:xfrm>
        </p:spPr>
        <p:txBody>
          <a:bodyPr/>
          <a:lstStyle/>
          <a:p>
            <a:pPr algn="ctr" eaLnBrk="1" hangingPunct="1">
              <a:buFont typeface="Wingdings 2" charset="2"/>
              <a:buNone/>
            </a:pPr>
            <a:r>
              <a:rPr lang="en-US" sz="2800" b="1" smtClean="0"/>
              <a:t>Flooding</a:t>
            </a:r>
          </a:p>
        </p:txBody>
      </p:sp>
      <p:pic>
        <p:nvPicPr>
          <p:cNvPr id="27652" name="Picture 3" descr="Two adults and three children were killed after part of the Old Pacific Highway was swept away during heavy storms last year. (File photo) (AAP: Dean Lewins)"/>
          <p:cNvPicPr>
            <a:picLocks noChangeAspect="1" noChangeArrowheads="1"/>
          </p:cNvPicPr>
          <p:nvPr/>
        </p:nvPicPr>
        <p:blipFill>
          <a:blip r:embed="rId2"/>
          <a:srcRect/>
          <a:stretch>
            <a:fillRect/>
          </a:stretch>
        </p:blipFill>
        <p:spPr bwMode="auto">
          <a:xfrm>
            <a:off x="641350" y="1679575"/>
            <a:ext cx="7510463"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09550"/>
            <a:ext cx="8913813" cy="914400"/>
          </a:xfrm>
        </p:spPr>
        <p:txBody>
          <a:bodyPr/>
          <a:lstStyle/>
          <a:p>
            <a:pPr eaLnBrk="1" hangingPunct="1"/>
            <a:r>
              <a:rPr lang="en-US" sz="4000" smtClean="0">
                <a:latin typeface="Apple Casual" charset="0"/>
              </a:rPr>
              <a:t>Wind</a:t>
            </a:r>
          </a:p>
        </p:txBody>
      </p:sp>
      <p:sp>
        <p:nvSpPr>
          <p:cNvPr id="30723" name="Content Placeholder 2"/>
          <p:cNvSpPr>
            <a:spLocks noGrp="1"/>
          </p:cNvSpPr>
          <p:nvPr>
            <p:ph idx="1"/>
          </p:nvPr>
        </p:nvSpPr>
        <p:spPr>
          <a:xfrm>
            <a:off x="530225" y="1327150"/>
            <a:ext cx="7610475" cy="3670300"/>
          </a:xfrm>
        </p:spPr>
        <p:txBody>
          <a:bodyPr/>
          <a:lstStyle/>
          <a:p>
            <a:pPr eaLnBrk="1" hangingPunct="1"/>
            <a:endParaRPr lang="en-US" smtClean="0"/>
          </a:p>
          <a:p>
            <a:pPr eaLnBrk="1" hangingPunct="1">
              <a:buFont typeface="Wingdings 2" charset="2"/>
              <a:buNone/>
            </a:pPr>
            <a:endParaRPr lang="en-US" smtClean="0"/>
          </a:p>
        </p:txBody>
      </p:sp>
      <p:pic>
        <p:nvPicPr>
          <p:cNvPr id="30724" name="Picture 5" descr="Unknown.jpeg"/>
          <p:cNvPicPr>
            <a:picLocks noChangeAspect="1"/>
          </p:cNvPicPr>
          <p:nvPr/>
        </p:nvPicPr>
        <p:blipFill>
          <a:blip r:embed="rId2"/>
          <a:srcRect/>
          <a:stretch>
            <a:fillRect/>
          </a:stretch>
        </p:blipFill>
        <p:spPr bwMode="auto">
          <a:xfrm>
            <a:off x="766763" y="1123950"/>
            <a:ext cx="7373937" cy="552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123950"/>
            <a:ext cx="9144000" cy="1176338"/>
          </a:xfrm>
        </p:spPr>
        <p:txBody>
          <a:bodyPr/>
          <a:lstStyle/>
          <a:p>
            <a:pPr algn="ctr" eaLnBrk="1" hangingPunct="1"/>
            <a:r>
              <a:rPr lang="en-US" smtClean="0">
                <a:latin typeface="Apple Casual" charset="0"/>
              </a:rPr>
              <a:t>Arbol de Piedra in Altiplano, Bolivia</a:t>
            </a:r>
          </a:p>
        </p:txBody>
      </p:sp>
      <p:pic>
        <p:nvPicPr>
          <p:cNvPr id="31747" name="Content Placeholder 3" descr="220px-Im_Salar_de_Uyuni.jpg"/>
          <p:cNvPicPr>
            <a:picLocks noGrp="1" noChangeAspect="1"/>
          </p:cNvPicPr>
          <p:nvPr>
            <p:ph idx="1"/>
          </p:nvPr>
        </p:nvPicPr>
        <p:blipFill>
          <a:blip r:embed="rId2"/>
          <a:srcRect l="-26814" r="-26814"/>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4000" smtClean="0">
                <a:latin typeface="Apple Casual" charset="0"/>
              </a:rPr>
              <a:t>Ice</a:t>
            </a:r>
          </a:p>
        </p:txBody>
      </p:sp>
      <p:pic>
        <p:nvPicPr>
          <p:cNvPr id="33795" name="Content Placeholder 3" descr="matterhorn.jpg"/>
          <p:cNvPicPr>
            <a:picLocks noGrp="1" noChangeAspect="1"/>
          </p:cNvPicPr>
          <p:nvPr>
            <p:ph idx="1"/>
          </p:nvPr>
        </p:nvPicPr>
        <p:blipFill>
          <a:blip r:embed="rId2"/>
          <a:srcRect l="-16959" r="-16959"/>
          <a:stretch>
            <a:fillRect/>
          </a:stretch>
        </p:blipFill>
        <p:spPr>
          <a:xfrm>
            <a:off x="635000" y="2581275"/>
            <a:ext cx="8278813" cy="3992563"/>
          </a:xfrm>
        </p:spPr>
      </p:pic>
      <p:sp>
        <p:nvSpPr>
          <p:cNvPr id="5" name="TextBox 4"/>
          <p:cNvSpPr txBox="1"/>
          <p:nvPr/>
        </p:nvSpPr>
        <p:spPr>
          <a:xfrm>
            <a:off x="1163638" y="2119313"/>
            <a:ext cx="7748587" cy="461962"/>
          </a:xfrm>
          <a:prstGeom prst="rect">
            <a:avLst/>
          </a:prstGeom>
          <a:noFill/>
        </p:spPr>
        <p:txBody>
          <a:bodyPr wrap="none">
            <a:spAutoFit/>
          </a:bodyPr>
          <a:lstStyle/>
          <a:p>
            <a:pPr>
              <a:defRPr/>
            </a:pPr>
            <a:r>
              <a:rPr lang="en-US" sz="2400" dirty="0">
                <a:latin typeface="+mn-lt"/>
                <a:cs typeface="ＭＳ Ｐゴシック" charset="-128"/>
              </a:rPr>
              <a:t>The Matterhorn, the border of Switzerland and Italy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6675" y="0"/>
            <a:ext cx="8913813" cy="914400"/>
          </a:xfrm>
        </p:spPr>
        <p:txBody>
          <a:bodyPr/>
          <a:lstStyle/>
          <a:p>
            <a:pPr eaLnBrk="1" hangingPunct="1"/>
            <a:r>
              <a:rPr lang="en-US" sz="4000" smtClean="0">
                <a:latin typeface="Apple Casual" charset="0"/>
              </a:rPr>
              <a:t>Gravity</a:t>
            </a:r>
          </a:p>
        </p:txBody>
      </p:sp>
      <p:sp>
        <p:nvSpPr>
          <p:cNvPr id="36867" name="Content Placeholder 2"/>
          <p:cNvSpPr>
            <a:spLocks noGrp="1"/>
          </p:cNvSpPr>
          <p:nvPr>
            <p:ph idx="1"/>
          </p:nvPr>
        </p:nvSpPr>
        <p:spPr/>
        <p:txBody>
          <a:bodyPr/>
          <a:lstStyle/>
          <a:p>
            <a:pPr eaLnBrk="1" hangingPunct="1">
              <a:buFont typeface="Wingdings 2" charset="2"/>
              <a:buNone/>
            </a:pPr>
            <a:endParaRPr lang="en-US" smtClean="0"/>
          </a:p>
        </p:txBody>
      </p:sp>
      <p:pic>
        <p:nvPicPr>
          <p:cNvPr id="36868" name="Picture 3" descr="Mudslide%20California"/>
          <p:cNvPicPr>
            <a:picLocks noChangeAspect="1" noChangeArrowheads="1"/>
          </p:cNvPicPr>
          <p:nvPr/>
        </p:nvPicPr>
        <p:blipFill>
          <a:blip r:embed="rId2"/>
          <a:srcRect/>
          <a:stretch>
            <a:fillRect/>
          </a:stretch>
        </p:blipFill>
        <p:spPr bwMode="auto">
          <a:xfrm>
            <a:off x="66675" y="1609725"/>
            <a:ext cx="9077325" cy="5248275"/>
          </a:xfrm>
          <a:prstGeom prst="rect">
            <a:avLst/>
          </a:prstGeom>
          <a:noFill/>
          <a:ln w="9525">
            <a:noFill/>
            <a:miter lim="800000"/>
            <a:headEnd/>
            <a:tailEnd/>
          </a:ln>
        </p:spPr>
      </p:pic>
      <p:sp>
        <p:nvSpPr>
          <p:cNvPr id="36869" name="Rectangle 4"/>
          <p:cNvSpPr>
            <a:spLocks noChangeArrowheads="1"/>
          </p:cNvSpPr>
          <p:nvPr/>
        </p:nvSpPr>
        <p:spPr bwMode="auto">
          <a:xfrm>
            <a:off x="1114425" y="914400"/>
            <a:ext cx="2470150" cy="584200"/>
          </a:xfrm>
          <a:prstGeom prst="rect">
            <a:avLst/>
          </a:prstGeom>
          <a:noFill/>
          <a:ln w="9525">
            <a:noFill/>
            <a:miter lim="800000"/>
            <a:headEnd/>
            <a:tailEnd/>
          </a:ln>
        </p:spPr>
        <p:txBody>
          <a:bodyPr>
            <a:spAutoFit/>
          </a:bodyPr>
          <a:lstStyle/>
          <a:p>
            <a:r>
              <a:rPr lang="en-US" sz="3200">
                <a:latin typeface="Apple Casual" charset="0"/>
              </a:rPr>
              <a:t>Mudslide</a:t>
            </a:r>
            <a:endParaRPr lang="en-US"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Erosion Video</a:t>
            </a:r>
            <a:endParaRPr lang="en-US" sz="4400" dirty="0"/>
          </a:p>
        </p:txBody>
      </p:sp>
      <p:sp>
        <p:nvSpPr>
          <p:cNvPr id="3" name="Content Placeholder 2"/>
          <p:cNvSpPr>
            <a:spLocks noGrp="1"/>
          </p:cNvSpPr>
          <p:nvPr>
            <p:ph idx="1"/>
          </p:nvPr>
        </p:nvSpPr>
        <p:spPr>
          <a:xfrm>
            <a:off x="325464" y="2913681"/>
            <a:ext cx="8818535" cy="3352182"/>
          </a:xfrm>
        </p:spPr>
        <p:txBody>
          <a:bodyPr/>
          <a:lstStyle/>
          <a:p>
            <a:pPr marL="0" indent="0">
              <a:buNone/>
            </a:pPr>
            <a:r>
              <a:rPr lang="en-US" sz="3200" dirty="0"/>
              <a:t>http://www.brainpop.com/science/earthsystem/erosion/preview.weml</a:t>
            </a:r>
          </a:p>
        </p:txBody>
      </p:sp>
    </p:spTree>
    <p:extLst>
      <p:ext uri="{BB962C8B-B14F-4D97-AF65-F5344CB8AC3E}">
        <p14:creationId xmlns:p14="http://schemas.microsoft.com/office/powerpoint/2010/main" val="283722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Extension Activity</a:t>
            </a:r>
            <a:endParaRPr lang="en-US" b="1" dirty="0"/>
          </a:p>
        </p:txBody>
      </p:sp>
      <p:sp>
        <p:nvSpPr>
          <p:cNvPr id="3" name="Content Placeholder 2"/>
          <p:cNvSpPr>
            <a:spLocks noGrp="1"/>
          </p:cNvSpPr>
          <p:nvPr>
            <p:ph idx="1"/>
          </p:nvPr>
        </p:nvSpPr>
        <p:spPr>
          <a:xfrm>
            <a:off x="371959" y="2309247"/>
            <a:ext cx="8772041" cy="4153546"/>
          </a:xfrm>
        </p:spPr>
        <p:txBody>
          <a:bodyPr/>
          <a:lstStyle/>
          <a:p>
            <a:r>
              <a:rPr lang="en-US" sz="3600" dirty="0" smtClean="0"/>
              <a:t>How do </a:t>
            </a:r>
            <a:r>
              <a:rPr lang="en-US" sz="3600" dirty="0"/>
              <a:t>weathering, erosion, and deposition form a continuous cycle that builds-up and breaks down the land over time? </a:t>
            </a:r>
            <a:r>
              <a:rPr lang="en-US" sz="3600" i="1" dirty="0"/>
              <a:t>(Develop a diagram or picture to show this and support your answer)</a:t>
            </a:r>
            <a:endParaRPr lang="en-US" sz="3600" dirty="0"/>
          </a:p>
          <a:p>
            <a:endParaRPr lang="en-US" sz="3600" dirty="0"/>
          </a:p>
        </p:txBody>
      </p:sp>
    </p:spTree>
    <p:extLst>
      <p:ext uri="{BB962C8B-B14F-4D97-AF65-F5344CB8AC3E}">
        <p14:creationId xmlns:p14="http://schemas.microsoft.com/office/powerpoint/2010/main" val="3507717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4400" dirty="0" smtClean="0"/>
              <a:t>Quick Check!</a:t>
            </a:r>
          </a:p>
        </p:txBody>
      </p:sp>
      <p:sp>
        <p:nvSpPr>
          <p:cNvPr id="38915" name="Content Placeholder 2"/>
          <p:cNvSpPr>
            <a:spLocks noGrp="1"/>
          </p:cNvSpPr>
          <p:nvPr>
            <p:ph idx="1"/>
          </p:nvPr>
        </p:nvSpPr>
        <p:spPr>
          <a:xfrm>
            <a:off x="1" y="2595563"/>
            <a:ext cx="9144000" cy="3670300"/>
          </a:xfrm>
        </p:spPr>
        <p:txBody>
          <a:bodyPr/>
          <a:lstStyle/>
          <a:p>
            <a:pPr eaLnBrk="1" hangingPunct="1"/>
            <a:r>
              <a:rPr lang="en-US" sz="3200" dirty="0" smtClean="0"/>
              <a:t>What are the 4 types of erosion?</a:t>
            </a:r>
          </a:p>
          <a:p>
            <a:pPr eaLnBrk="1" hangingPunct="1"/>
            <a:endParaRPr lang="en-US" sz="3200" dirty="0" smtClean="0"/>
          </a:p>
          <a:p>
            <a:pPr eaLnBrk="1" hangingPunct="1"/>
            <a:r>
              <a:rPr lang="en-US" sz="3200" dirty="0" smtClean="0"/>
              <a:t>Name one example for each four types.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380"/>
            <a:ext cx="8913813" cy="914400"/>
          </a:xfrm>
        </p:spPr>
        <p:txBody>
          <a:bodyPr/>
          <a:lstStyle/>
          <a:p>
            <a:r>
              <a:rPr lang="en-US" dirty="0" smtClean="0"/>
              <a:t>Agenda</a:t>
            </a:r>
            <a:endParaRPr lang="en-US" dirty="0"/>
          </a:p>
        </p:txBody>
      </p:sp>
      <p:sp>
        <p:nvSpPr>
          <p:cNvPr id="3" name="Content Placeholder 2"/>
          <p:cNvSpPr>
            <a:spLocks noGrp="1"/>
          </p:cNvSpPr>
          <p:nvPr>
            <p:ph idx="1"/>
          </p:nvPr>
        </p:nvSpPr>
        <p:spPr>
          <a:xfrm>
            <a:off x="0" y="1246780"/>
            <a:ext cx="9143999" cy="5262508"/>
          </a:xfrm>
        </p:spPr>
        <p:txBody>
          <a:bodyPr/>
          <a:lstStyle/>
          <a:p>
            <a:r>
              <a:rPr lang="en-US" sz="3200" b="1" dirty="0" smtClean="0"/>
              <a:t>Warm-Up</a:t>
            </a:r>
          </a:p>
          <a:p>
            <a:r>
              <a:rPr lang="en-US" sz="3200" b="1" dirty="0" smtClean="0"/>
              <a:t>Weathering Review</a:t>
            </a:r>
          </a:p>
          <a:p>
            <a:r>
              <a:rPr lang="en-US" sz="3200" b="1" dirty="0" smtClean="0"/>
              <a:t>Global Focus: Uganda</a:t>
            </a:r>
          </a:p>
          <a:p>
            <a:r>
              <a:rPr lang="en-US" sz="3200" b="1" dirty="0" smtClean="0"/>
              <a:t>Erosion Lab</a:t>
            </a:r>
          </a:p>
          <a:p>
            <a:r>
              <a:rPr lang="en-US" sz="3200" b="1" dirty="0" smtClean="0"/>
              <a:t>Erosion Notes</a:t>
            </a:r>
          </a:p>
          <a:p>
            <a:r>
              <a:rPr lang="en-US" sz="3200" b="1" dirty="0" smtClean="0"/>
              <a:t>Erosion Video</a:t>
            </a:r>
          </a:p>
          <a:p>
            <a:r>
              <a:rPr lang="en-US" sz="3200" b="1" dirty="0" smtClean="0"/>
              <a:t>Exit Ticket</a:t>
            </a:r>
          </a:p>
        </p:txBody>
      </p:sp>
    </p:spTree>
    <p:extLst>
      <p:ext uri="{BB962C8B-B14F-4D97-AF65-F5344CB8AC3E}">
        <p14:creationId xmlns:p14="http://schemas.microsoft.com/office/powerpoint/2010/main" val="200494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354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4400" smtClean="0"/>
              <a:t>Exit Ticket</a:t>
            </a:r>
          </a:p>
        </p:txBody>
      </p:sp>
      <p:sp>
        <p:nvSpPr>
          <p:cNvPr id="40963" name="Content Placeholder 2"/>
          <p:cNvSpPr>
            <a:spLocks noGrp="1"/>
          </p:cNvSpPr>
          <p:nvPr>
            <p:ph idx="1"/>
          </p:nvPr>
        </p:nvSpPr>
        <p:spPr>
          <a:xfrm>
            <a:off x="1" y="2038350"/>
            <a:ext cx="8724900" cy="4227513"/>
          </a:xfrm>
        </p:spPr>
        <p:txBody>
          <a:bodyPr/>
          <a:lstStyle/>
          <a:p>
            <a:pPr eaLnBrk="1" hangingPunct="1"/>
            <a:r>
              <a:rPr lang="en-US" sz="3200" dirty="0" smtClean="0"/>
              <a:t>What is the major role of erosion?</a:t>
            </a:r>
          </a:p>
          <a:p>
            <a:pPr eaLnBrk="1" hangingPunct="1"/>
            <a:r>
              <a:rPr lang="en-US" sz="3200" dirty="0" smtClean="0"/>
              <a:t>What are the major differences between each type of erosion. </a:t>
            </a:r>
          </a:p>
          <a:p>
            <a:pPr eaLnBrk="1" hangingPunct="1"/>
            <a:r>
              <a:rPr lang="en-US" sz="3200" dirty="0" smtClean="0"/>
              <a:t>The Grand Canyon was formed by which type of erosion?</a:t>
            </a:r>
          </a:p>
          <a:p>
            <a:pPr eaLnBrk="1" hangingPunct="1">
              <a:buFont typeface="Wingdings 2" charset="2"/>
              <a:buNone/>
            </a:pPr>
            <a:endParaRPr lang="en-US" sz="3200" dirty="0" smtClean="0"/>
          </a:p>
          <a:p>
            <a:pPr eaLnBrk="1" hangingPunct="1"/>
            <a:endParaRPr lang="en-US" sz="3200" dirty="0" smtClean="0"/>
          </a:p>
          <a:p>
            <a:pPr>
              <a:buFont typeface="Wingdings 2" charset="2"/>
              <a:buNone/>
            </a:pPr>
            <a:endParaRPr lang="en-US" sz="3200" dirty="0" smtClean="0"/>
          </a:p>
        </p:txBody>
      </p:sp>
      <p:pic>
        <p:nvPicPr>
          <p:cNvPr id="40964" name="Picture 3" descr="images.jpeg"/>
          <p:cNvPicPr>
            <a:picLocks noChangeAspect="1"/>
          </p:cNvPicPr>
          <p:nvPr/>
        </p:nvPicPr>
        <p:blipFill>
          <a:blip r:embed="rId2"/>
          <a:srcRect/>
          <a:stretch>
            <a:fillRect/>
          </a:stretch>
        </p:blipFill>
        <p:spPr bwMode="auto">
          <a:xfrm>
            <a:off x="6415088" y="4774097"/>
            <a:ext cx="2498725" cy="1863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Goal</a:t>
            </a:r>
            <a:endParaRPr lang="en-US" dirty="0"/>
          </a:p>
        </p:txBody>
      </p:sp>
      <p:sp>
        <p:nvSpPr>
          <p:cNvPr id="3" name="Content Placeholder 2"/>
          <p:cNvSpPr>
            <a:spLocks noGrp="1"/>
          </p:cNvSpPr>
          <p:nvPr>
            <p:ph idx="1"/>
          </p:nvPr>
        </p:nvSpPr>
        <p:spPr>
          <a:xfrm>
            <a:off x="0" y="2464231"/>
            <a:ext cx="9143999" cy="3801632"/>
          </a:xfrm>
        </p:spPr>
        <p:txBody>
          <a:bodyPr/>
          <a:lstStyle/>
          <a:p>
            <a:r>
              <a:rPr lang="en-US" sz="3200" dirty="0" smtClean="0"/>
              <a:t>SWBAT  </a:t>
            </a:r>
            <a:r>
              <a:rPr lang="en-US" sz="3200" dirty="0"/>
              <a:t>compare </a:t>
            </a:r>
            <a:r>
              <a:rPr lang="en-US" sz="3200" b="1" dirty="0"/>
              <a:t>erosion by water, wind, ice, and gravity</a:t>
            </a:r>
            <a:r>
              <a:rPr lang="en-US" sz="3200" dirty="0"/>
              <a:t> and the effect on various landforms </a:t>
            </a:r>
          </a:p>
          <a:p>
            <a:r>
              <a:rPr lang="en-US" sz="3200" b="1" dirty="0" smtClean="0"/>
              <a:t>Key Terms</a:t>
            </a:r>
            <a:r>
              <a:rPr lang="en-US" sz="3200" dirty="0" smtClean="0"/>
              <a:t>: erosion</a:t>
            </a:r>
            <a:r>
              <a:rPr lang="en-US" sz="3200" b="1" dirty="0" smtClean="0"/>
              <a:t>, </a:t>
            </a:r>
            <a:r>
              <a:rPr lang="en-US" sz="3200" dirty="0" smtClean="0"/>
              <a:t>deposition</a:t>
            </a:r>
            <a:r>
              <a:rPr lang="en-US" sz="3200" b="1" dirty="0" smtClean="0"/>
              <a:t>, </a:t>
            </a:r>
            <a:r>
              <a:rPr lang="en-US" sz="3200" dirty="0" smtClean="0"/>
              <a:t>gravity</a:t>
            </a:r>
          </a:p>
        </p:txBody>
      </p:sp>
    </p:spTree>
    <p:extLst>
      <p:ext uri="{BB962C8B-B14F-4D97-AF65-F5344CB8AC3E}">
        <p14:creationId xmlns:p14="http://schemas.microsoft.com/office/powerpoint/2010/main" val="28751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914"/>
            <a:ext cx="8913813" cy="914400"/>
          </a:xfrm>
        </p:spPr>
        <p:txBody>
          <a:bodyPr/>
          <a:lstStyle/>
          <a:p>
            <a:r>
              <a:rPr lang="en-US" b="1" dirty="0" smtClean="0"/>
              <a:t>Uganda</a:t>
            </a:r>
            <a:endParaRPr lang="en-US" b="1" dirty="0"/>
          </a:p>
        </p:txBody>
      </p:sp>
      <p:sp>
        <p:nvSpPr>
          <p:cNvPr id="3" name="Content Placeholder 2"/>
          <p:cNvSpPr>
            <a:spLocks noGrp="1"/>
          </p:cNvSpPr>
          <p:nvPr>
            <p:ph idx="1"/>
          </p:nvPr>
        </p:nvSpPr>
        <p:spPr/>
        <p:txBody>
          <a:bodyPr/>
          <a:lstStyle/>
          <a:p>
            <a:endParaRPr lang="en-US"/>
          </a:p>
        </p:txBody>
      </p:sp>
      <p:pic>
        <p:nvPicPr>
          <p:cNvPr id="2050" name="Picture 2" descr="http://www.ilike2learn.com/ilike2learn/Continent%20Maps/Africa%20Political%20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908" y="2311551"/>
            <a:ext cx="4323747" cy="4546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20" y="1233131"/>
            <a:ext cx="4462688" cy="488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14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25"/>
            <a:ext cx="8913813" cy="914400"/>
          </a:xfrm>
        </p:spPr>
        <p:txBody>
          <a:bodyPr/>
          <a:lstStyle/>
          <a:p>
            <a:r>
              <a:rPr lang="en-US" b="1" dirty="0" smtClean="0"/>
              <a:t>Facts about Uganda</a:t>
            </a:r>
            <a:endParaRPr lang="en-US" b="1" dirty="0"/>
          </a:p>
        </p:txBody>
      </p:sp>
      <p:sp>
        <p:nvSpPr>
          <p:cNvPr id="3" name="Content Placeholder 2"/>
          <p:cNvSpPr>
            <a:spLocks noGrp="1"/>
          </p:cNvSpPr>
          <p:nvPr>
            <p:ph idx="1"/>
          </p:nvPr>
        </p:nvSpPr>
        <p:spPr>
          <a:xfrm>
            <a:off x="0" y="976312"/>
            <a:ext cx="9144000" cy="5641463"/>
          </a:xfrm>
        </p:spPr>
        <p:txBody>
          <a:bodyPr/>
          <a:lstStyle/>
          <a:p>
            <a:r>
              <a:rPr lang="en-US" sz="3000" b="1" dirty="0" smtClean="0"/>
              <a:t>Capital</a:t>
            </a:r>
            <a:r>
              <a:rPr lang="en-US" sz="3000" dirty="0" smtClean="0"/>
              <a:t>: Kampala</a:t>
            </a:r>
          </a:p>
          <a:p>
            <a:r>
              <a:rPr lang="en-US" sz="3000" b="1" dirty="0" smtClean="0"/>
              <a:t>Climate</a:t>
            </a:r>
            <a:r>
              <a:rPr lang="en-US" sz="3000" dirty="0" smtClean="0"/>
              <a:t>: Tropical</a:t>
            </a:r>
          </a:p>
          <a:p>
            <a:r>
              <a:rPr lang="en-US" sz="3000" b="1" dirty="0" smtClean="0"/>
              <a:t>Population: </a:t>
            </a:r>
            <a:r>
              <a:rPr lang="en-US" sz="3000" dirty="0" smtClean="0"/>
              <a:t>32.7 million</a:t>
            </a:r>
          </a:p>
          <a:p>
            <a:r>
              <a:rPr lang="en-US" sz="3000" b="1" dirty="0" smtClean="0"/>
              <a:t>Languages</a:t>
            </a:r>
            <a:r>
              <a:rPr lang="en-US" sz="3000" dirty="0" smtClean="0"/>
              <a:t>: English &amp; Swahili (official); numerous other local tribal languages</a:t>
            </a:r>
          </a:p>
          <a:p>
            <a:r>
              <a:rPr lang="en-US" sz="3000" b="1" dirty="0" smtClean="0"/>
              <a:t>Education</a:t>
            </a:r>
            <a:r>
              <a:rPr lang="en-US" sz="3000" dirty="0" smtClean="0"/>
              <a:t>: 56% finish Primary school; 74% literate </a:t>
            </a:r>
          </a:p>
          <a:p>
            <a:r>
              <a:rPr lang="en-US" sz="3000" b="1" dirty="0" smtClean="0"/>
              <a:t>Life expectancy: </a:t>
            </a:r>
            <a:r>
              <a:rPr lang="en-US" sz="3000" dirty="0" smtClean="0"/>
              <a:t>52.7 </a:t>
            </a:r>
            <a:r>
              <a:rPr lang="en-US" sz="3000" dirty="0"/>
              <a:t>y</a:t>
            </a:r>
            <a:r>
              <a:rPr lang="en-US" sz="3000" dirty="0" smtClean="0"/>
              <a:t>ears old</a:t>
            </a:r>
          </a:p>
          <a:p>
            <a:r>
              <a:rPr lang="en-US" sz="3000" dirty="0">
                <a:hlinkClick r:id="rId3"/>
              </a:rPr>
              <a:t>http://</a:t>
            </a:r>
            <a:r>
              <a:rPr lang="en-US" sz="3000" dirty="0" smtClean="0">
                <a:hlinkClick r:id="rId3"/>
              </a:rPr>
              <a:t>vimeo.com/5438151</a:t>
            </a:r>
            <a:r>
              <a:rPr lang="en-US" sz="3000" dirty="0" smtClean="0"/>
              <a:t> </a:t>
            </a:r>
            <a:endParaRPr lang="en-US" sz="3000"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3099"/>
            <a:ext cx="24384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07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619"/>
            <a:ext cx="8913813" cy="914400"/>
          </a:xfrm>
        </p:spPr>
        <p:txBody>
          <a:bodyPr/>
          <a:lstStyle/>
          <a:p>
            <a:r>
              <a:rPr lang="en-US" b="1" dirty="0" smtClean="0"/>
              <a:t>Landslide Kills at Least 29</a:t>
            </a:r>
            <a:endParaRPr lang="en-US" b="1" dirty="0"/>
          </a:p>
        </p:txBody>
      </p:sp>
      <p:sp>
        <p:nvSpPr>
          <p:cNvPr id="3" name="Content Placeholder 2"/>
          <p:cNvSpPr>
            <a:spLocks noGrp="1"/>
          </p:cNvSpPr>
          <p:nvPr>
            <p:ph idx="1"/>
          </p:nvPr>
        </p:nvSpPr>
        <p:spPr>
          <a:xfrm>
            <a:off x="0" y="1315018"/>
            <a:ext cx="9144000" cy="5302757"/>
          </a:xfrm>
        </p:spPr>
        <p:txBody>
          <a:bodyPr/>
          <a:lstStyle/>
          <a:p>
            <a:pPr marL="0" indent="0">
              <a:buNone/>
            </a:pPr>
            <a:r>
              <a:rPr lang="en-US" sz="3200" dirty="0" smtClean="0"/>
              <a:t>A landslide killed </a:t>
            </a:r>
            <a:r>
              <a:rPr lang="en-US" sz="3200" dirty="0"/>
              <a:t>at least 29 people on </a:t>
            </a:r>
            <a:r>
              <a:rPr lang="en-US" sz="3200" dirty="0" smtClean="0"/>
              <a:t>Monday, August 30, 2011 </a:t>
            </a:r>
            <a:r>
              <a:rPr lang="en-US" sz="3200" dirty="0"/>
              <a:t>in an eastern district of </a:t>
            </a:r>
            <a:r>
              <a:rPr lang="en-US" sz="3200" dirty="0">
                <a:hlinkClick r:id="rId2" tooltip="More news and information about Uganda."/>
              </a:rPr>
              <a:t>Uganda</a:t>
            </a:r>
            <a:r>
              <a:rPr lang="en-US" sz="3200" dirty="0"/>
              <a:t>, including children buried in their homes, officials said. The bodies of 6 children and 13 others had been found, the Red Cross said, and the government said it had sent crews to help recover any remaining victims. The landslides occurred after heavy rainfall in the </a:t>
            </a:r>
            <a:r>
              <a:rPr lang="en-US" sz="3200" dirty="0" err="1"/>
              <a:t>Bulambuli</a:t>
            </a:r>
            <a:r>
              <a:rPr lang="en-US" sz="3200" dirty="0"/>
              <a:t> district, 167 miles east of Kampala</a:t>
            </a:r>
          </a:p>
        </p:txBody>
      </p:sp>
    </p:spTree>
    <p:extLst>
      <p:ext uri="{BB962C8B-B14F-4D97-AF65-F5344CB8AC3E}">
        <p14:creationId xmlns:p14="http://schemas.microsoft.com/office/powerpoint/2010/main" val="17621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20" y="3480672"/>
            <a:ext cx="4826048" cy="324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2" y="-1"/>
            <a:ext cx="4325938"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286" y="1125762"/>
            <a:ext cx="3617674" cy="20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228" y="2985445"/>
            <a:ext cx="5394278" cy="359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2"/>
            <a:ext cx="2851266" cy="213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6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123950"/>
            <a:ext cx="9144000" cy="1471613"/>
          </a:xfrm>
        </p:spPr>
        <p:txBody>
          <a:bodyPr/>
          <a:lstStyle/>
          <a:p>
            <a:r>
              <a:rPr lang="en-US" sz="5400" smtClean="0">
                <a:latin typeface="Apple Casual" charset="0"/>
              </a:rPr>
              <a:t>Erosion</a:t>
            </a:r>
            <a:r>
              <a:rPr lang="en-US" smtClean="0">
                <a:latin typeface="Apple Casual" charset="0"/>
              </a:rPr>
              <a:t>: A Destructive Natural Force</a:t>
            </a:r>
          </a:p>
        </p:txBody>
      </p:sp>
      <p:pic>
        <p:nvPicPr>
          <p:cNvPr id="18436" name="Picture 4"/>
          <p:cNvPicPr>
            <a:picLocks noChangeAspect="1" noChangeArrowheads="1"/>
          </p:cNvPicPr>
          <p:nvPr/>
        </p:nvPicPr>
        <p:blipFill>
          <a:blip r:embed="rId2"/>
          <a:srcRect/>
          <a:stretch>
            <a:fillRect/>
          </a:stretch>
        </p:blipFill>
        <p:spPr bwMode="auto">
          <a:xfrm>
            <a:off x="881283" y="2712203"/>
            <a:ext cx="7441307" cy="395000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Perspective.thmx</Template>
  <TotalTime>837</TotalTime>
  <Words>837</Words>
  <Application>Microsoft Office PowerPoint</Application>
  <PresentationFormat>On-screen Show (4:3)</PresentationFormat>
  <Paragraphs>97</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Apple Casual</vt:lpstr>
      <vt:lpstr>Arial</vt:lpstr>
      <vt:lpstr>Calibri</vt:lpstr>
      <vt:lpstr>Century Gothic</vt:lpstr>
      <vt:lpstr>Wingdings 2</vt:lpstr>
      <vt:lpstr>Perspective</vt:lpstr>
      <vt:lpstr>Science Starter</vt:lpstr>
      <vt:lpstr>Weathering Review</vt:lpstr>
      <vt:lpstr>Agenda</vt:lpstr>
      <vt:lpstr>Daily Goal</vt:lpstr>
      <vt:lpstr>Uganda</vt:lpstr>
      <vt:lpstr>Facts about Uganda</vt:lpstr>
      <vt:lpstr>Landslide Kills at Least 29</vt:lpstr>
      <vt:lpstr>PowerPoint Presentation</vt:lpstr>
      <vt:lpstr>Erosion: A Destructive Natural Force</vt:lpstr>
      <vt:lpstr>What is Erosion?</vt:lpstr>
      <vt:lpstr>How does erosion differ from weathering?</vt:lpstr>
      <vt:lpstr>After the material is eroded, where does it go?</vt:lpstr>
      <vt:lpstr>How did the Grand Canyon form?</vt:lpstr>
      <vt:lpstr>How does Water cause erosion?</vt:lpstr>
      <vt:lpstr>How does Gravity cause erosion?</vt:lpstr>
      <vt:lpstr>How does Wind cause erosion?</vt:lpstr>
      <vt:lpstr>How does Ice cause erosion?</vt:lpstr>
      <vt:lpstr>Let’s take a closer look…</vt:lpstr>
      <vt:lpstr>Erosion can occur because of…</vt:lpstr>
      <vt:lpstr>Where can erosion be seen in real life?</vt:lpstr>
      <vt:lpstr>Mudslide</vt:lpstr>
      <vt:lpstr>Water</vt:lpstr>
      <vt:lpstr>Wind</vt:lpstr>
      <vt:lpstr>Arbol de Piedra in Altiplano, Bolivia</vt:lpstr>
      <vt:lpstr>Ice</vt:lpstr>
      <vt:lpstr>Gravity</vt:lpstr>
      <vt:lpstr>Erosion Video</vt:lpstr>
      <vt:lpstr>Extension Activity</vt:lpstr>
      <vt:lpstr>Quick Check!</vt:lpstr>
      <vt:lpstr>PowerPoint Presentation</vt:lpstr>
      <vt:lpstr>Exit Ticket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Erosion: A Destructive Natural Force</dc:title>
  <dc:creator>Hilary Tebeleff</dc:creator>
  <cp:lastModifiedBy>Takiaya Hall</cp:lastModifiedBy>
  <cp:revision>94</cp:revision>
  <dcterms:created xsi:type="dcterms:W3CDTF">2011-09-05T17:56:32Z</dcterms:created>
  <dcterms:modified xsi:type="dcterms:W3CDTF">2015-10-19T23:37:49Z</dcterms:modified>
</cp:coreProperties>
</file>